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sldIdLst>
    <p:sldId id="256" r:id="rId2"/>
    <p:sldId id="272" r:id="rId3"/>
    <p:sldId id="274" r:id="rId4"/>
    <p:sldId id="266" r:id="rId5"/>
    <p:sldId id="268" r:id="rId6"/>
    <p:sldId id="258" r:id="rId7"/>
    <p:sldId id="260" r:id="rId8"/>
    <p:sldId id="264" r:id="rId9"/>
    <p:sldId id="27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84" autoAdjust="0"/>
  </p:normalViewPr>
  <p:slideViewPr>
    <p:cSldViewPr snapToGrid="0" snapToObjects="1">
      <p:cViewPr varScale="1">
        <p:scale>
          <a:sx n="81" d="100"/>
          <a:sy n="81" d="100"/>
        </p:scale>
        <p:origin x="-218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BB96FA-E370-3B49-A6AB-0850114112D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B96FA-E370-3B49-A6AB-0850114112D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3FD59-204D-0849-BBFD-79CCA2D5B0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CBB96FA-E370-3B49-A6AB-0850114112D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3FD59-204D-0849-BBFD-79CCA2D5B0A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B96FA-E370-3B49-A6AB-0850114112D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3FD59-204D-0849-BBFD-79CCA2D5B0A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B96FA-E370-3B49-A6AB-0850114112D1}" type="datetimeFigureOut">
              <a:rPr lang="en-US" smtClean="0"/>
              <a:t>8/7/18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3FD59-204D-0849-BBFD-79CCA2D5B0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CBB96FA-E370-3B49-A6AB-0850114112D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3FD59-204D-0849-BBFD-79CCA2D5B0A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BB96FA-E370-3B49-A6AB-0850114112D1}" type="datetimeFigureOut">
              <a:rPr lang="en-US" smtClean="0"/>
              <a:t>8/7/18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3FD59-204D-0849-BBFD-79CCA2D5B0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B96FA-E370-3B49-A6AB-0850114112D1}" type="datetimeFigureOut">
              <a:rPr lang="en-US" smtClean="0"/>
              <a:t>8/7/18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3FD59-204D-0849-BBFD-79CCA2D5B0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CBB96FA-E370-3B49-A6AB-0850114112D1}" type="datetimeFigureOut">
              <a:rPr lang="en-US" smtClean="0"/>
              <a:t>8/7/18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3FD59-204D-0849-BBFD-79CCA2D5B0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CBB96FA-E370-3B49-A6AB-0850114112D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3FD59-204D-0849-BBFD-79CCA2D5B0A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B96FA-E370-3B49-A6AB-0850114112D1}" type="datetimeFigureOut">
              <a:rPr lang="en-US" smtClean="0"/>
              <a:t>8/7/18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3FD59-204D-0849-BBFD-79CCA2D5B0A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CBB96FA-E370-3B49-A6AB-0850114112D1}" type="datetimeFigureOut">
              <a:rPr lang="en-US" smtClean="0"/>
              <a:t>8/7/18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FB3FD59-204D-0849-BBFD-79CCA2D5B0A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package" Target="../embeddings/Microsoft_Word_Document1.docx"/><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6814"/>
            <a:ext cx="7772400" cy="4053048"/>
          </a:xfrm>
        </p:spPr>
        <p:txBody>
          <a:bodyPr>
            <a:noAutofit/>
          </a:bodyPr>
          <a:lstStyle/>
          <a:p>
            <a:r>
              <a:rPr lang="en-US" sz="6600" dirty="0" smtClean="0">
                <a:latin typeface="SkipLegDay"/>
              </a:rPr>
              <a:t>Welcome to </a:t>
            </a:r>
            <a:br>
              <a:rPr lang="en-US" sz="6600" dirty="0" smtClean="0">
                <a:latin typeface="SkipLegDay"/>
              </a:rPr>
            </a:br>
            <a:r>
              <a:rPr lang="en-US" sz="6600" dirty="0" smtClean="0">
                <a:latin typeface="SkipLegDay"/>
              </a:rPr>
              <a:t>Mrs. Morrissey’s Kindergarten Class!!</a:t>
            </a:r>
            <a:endParaRPr lang="en-US" sz="6600" dirty="0">
              <a:latin typeface="SkipLegDay"/>
            </a:endParaRPr>
          </a:p>
        </p:txBody>
      </p:sp>
    </p:spTree>
    <p:extLst>
      <p:ext uri="{BB962C8B-B14F-4D97-AF65-F5344CB8AC3E}">
        <p14:creationId xmlns:p14="http://schemas.microsoft.com/office/powerpoint/2010/main" val="220800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8" y="121981"/>
            <a:ext cx="8835485" cy="6627593"/>
          </a:xfrm>
          <a:prstGeom prst="rect">
            <a:avLst/>
          </a:prstGeom>
        </p:spPr>
      </p:pic>
      <p:sp>
        <p:nvSpPr>
          <p:cNvPr id="5" name="TextBox 4"/>
          <p:cNvSpPr txBox="1"/>
          <p:nvPr/>
        </p:nvSpPr>
        <p:spPr>
          <a:xfrm>
            <a:off x="513432" y="1441492"/>
            <a:ext cx="8062122" cy="4350133"/>
          </a:xfrm>
          <a:prstGeom prst="rect">
            <a:avLst/>
          </a:prstGeom>
          <a:noFill/>
        </p:spPr>
        <p:txBody>
          <a:bodyPr wrap="square" lIns="101823" tIns="50911" rIns="101823" bIns="50911" rtlCol="0">
            <a:spAutoFit/>
          </a:bodyPr>
          <a:lstStyle/>
          <a:p>
            <a:pPr defTabSz="509233"/>
            <a:r>
              <a:rPr lang="en-US" sz="1600" dirty="0">
                <a:solidFill>
                  <a:prstClr val="black"/>
                </a:solidFill>
                <a:latin typeface="Century Gothic"/>
                <a:cs typeface="Century Gothic"/>
              </a:rPr>
              <a:t>Dear Parents,</a:t>
            </a:r>
          </a:p>
          <a:p>
            <a:pPr defTabSz="509233"/>
            <a:r>
              <a:rPr lang="en-US" sz="1600" dirty="0">
                <a:solidFill>
                  <a:prstClr val="black"/>
                </a:solidFill>
                <a:latin typeface="Century Gothic"/>
                <a:cs typeface="Century Gothic"/>
              </a:rPr>
              <a:t>       </a:t>
            </a:r>
            <a:r>
              <a:rPr lang="en-US" sz="1600" dirty="0" smtClean="0">
                <a:solidFill>
                  <a:prstClr val="black"/>
                </a:solidFill>
                <a:latin typeface="Century Gothic"/>
                <a:cs typeface="Century Gothic"/>
              </a:rPr>
              <a:t>Welcome </a:t>
            </a:r>
            <a:r>
              <a:rPr lang="en-US" sz="1600" dirty="0">
                <a:solidFill>
                  <a:prstClr val="black"/>
                </a:solidFill>
                <a:latin typeface="Century Gothic"/>
                <a:cs typeface="Century Gothic"/>
              </a:rPr>
              <a:t>back to a new school year! My name is </a:t>
            </a:r>
            <a:r>
              <a:rPr lang="en-US" sz="1600" b="1" dirty="0" smtClean="0">
                <a:solidFill>
                  <a:prstClr val="black"/>
                </a:solidFill>
                <a:latin typeface="Century Gothic"/>
                <a:cs typeface="Century Gothic"/>
              </a:rPr>
              <a:t>Mrs. Melissa Morrissey </a:t>
            </a:r>
            <a:r>
              <a:rPr lang="en-US" sz="1600" dirty="0">
                <a:solidFill>
                  <a:prstClr val="black"/>
                </a:solidFill>
                <a:latin typeface="Century Gothic"/>
                <a:cs typeface="Century Gothic"/>
              </a:rPr>
              <a:t>and I will be your child’s teacher this year.  I am so happy to welcome you to our classroom! </a:t>
            </a:r>
            <a:r>
              <a:rPr lang="en-US" sz="1600" b="1" dirty="0">
                <a:solidFill>
                  <a:prstClr val="black"/>
                </a:solidFill>
                <a:latin typeface="Century Gothic"/>
                <a:cs typeface="Century Gothic"/>
              </a:rPr>
              <a:t> </a:t>
            </a:r>
            <a:r>
              <a:rPr lang="en-US" sz="1600" dirty="0" smtClean="0">
                <a:solidFill>
                  <a:prstClr val="black"/>
                </a:solidFill>
                <a:latin typeface="Century Gothic"/>
                <a:cs typeface="Century Gothic"/>
              </a:rPr>
              <a:t>Kindergarten</a:t>
            </a:r>
            <a:r>
              <a:rPr lang="en-US" sz="1600" b="1" dirty="0" smtClean="0">
                <a:solidFill>
                  <a:prstClr val="black"/>
                </a:solidFill>
                <a:latin typeface="Century Gothic"/>
                <a:cs typeface="Century Gothic"/>
              </a:rPr>
              <a:t> </a:t>
            </a:r>
            <a:r>
              <a:rPr lang="en-US" sz="1600" dirty="0">
                <a:solidFill>
                  <a:prstClr val="black"/>
                </a:solidFill>
                <a:latin typeface="Century Gothic"/>
                <a:cs typeface="Century Gothic"/>
              </a:rPr>
              <a:t>is a very busy year filled with lots of fun and exciting learning opportunities. I am very excited about what is in store for your child this year, and I look forward to working with you as well.  </a:t>
            </a:r>
          </a:p>
          <a:p>
            <a:pPr defTabSz="509233"/>
            <a:r>
              <a:rPr lang="en-US" sz="1600" dirty="0">
                <a:solidFill>
                  <a:prstClr val="black"/>
                </a:solidFill>
                <a:latin typeface="Century Gothic"/>
                <a:cs typeface="Century Gothic"/>
              </a:rPr>
              <a:t>	</a:t>
            </a:r>
            <a:r>
              <a:rPr lang="en-US" sz="1600" dirty="0" smtClean="0">
                <a:solidFill>
                  <a:prstClr val="black"/>
                </a:solidFill>
                <a:latin typeface="Century Gothic"/>
                <a:cs typeface="Century Gothic"/>
              </a:rPr>
              <a:t>This is my 5</a:t>
            </a:r>
            <a:r>
              <a:rPr lang="en-US" sz="1600" baseline="30000" dirty="0" smtClean="0">
                <a:solidFill>
                  <a:prstClr val="black"/>
                </a:solidFill>
                <a:latin typeface="Century Gothic"/>
                <a:cs typeface="Century Gothic"/>
              </a:rPr>
              <a:t>th</a:t>
            </a:r>
            <a:r>
              <a:rPr lang="en-US" sz="1600" dirty="0" smtClean="0">
                <a:solidFill>
                  <a:prstClr val="black"/>
                </a:solidFill>
                <a:latin typeface="Century Gothic"/>
                <a:cs typeface="Century Gothic"/>
              </a:rPr>
              <a:t> year at BRCVPA and my 3</a:t>
            </a:r>
            <a:r>
              <a:rPr lang="en-US" sz="1600" baseline="30000" dirty="0" smtClean="0">
                <a:solidFill>
                  <a:prstClr val="black"/>
                </a:solidFill>
                <a:latin typeface="Century Gothic"/>
                <a:cs typeface="Century Gothic"/>
              </a:rPr>
              <a:t>rd</a:t>
            </a:r>
            <a:r>
              <a:rPr lang="en-US" sz="1600" dirty="0" smtClean="0">
                <a:solidFill>
                  <a:prstClr val="black"/>
                </a:solidFill>
                <a:latin typeface="Century Gothic"/>
                <a:cs typeface="Century Gothic"/>
              </a:rPr>
              <a:t> year teaching Kindergarten.  I have previously taught 1</a:t>
            </a:r>
            <a:r>
              <a:rPr lang="en-US" sz="1600" baseline="30000" dirty="0" smtClean="0">
                <a:solidFill>
                  <a:prstClr val="black"/>
                </a:solidFill>
                <a:latin typeface="Century Gothic"/>
                <a:cs typeface="Century Gothic"/>
              </a:rPr>
              <a:t>st</a:t>
            </a:r>
            <a:r>
              <a:rPr lang="en-US" sz="1600" dirty="0" smtClean="0">
                <a:solidFill>
                  <a:prstClr val="black"/>
                </a:solidFill>
                <a:latin typeface="Century Gothic"/>
                <a:cs typeface="Century Gothic"/>
              </a:rPr>
              <a:t> and 2</a:t>
            </a:r>
            <a:r>
              <a:rPr lang="en-US" sz="1600" baseline="30000" dirty="0" smtClean="0">
                <a:solidFill>
                  <a:prstClr val="black"/>
                </a:solidFill>
                <a:latin typeface="Century Gothic"/>
                <a:cs typeface="Century Gothic"/>
              </a:rPr>
              <a:t>nd</a:t>
            </a:r>
            <a:r>
              <a:rPr lang="en-US" sz="1600" dirty="0" smtClean="0">
                <a:solidFill>
                  <a:prstClr val="black"/>
                </a:solidFill>
                <a:latin typeface="Century Gothic"/>
                <a:cs typeface="Century Gothic"/>
              </a:rPr>
              <a:t> grades. My daughters, Maeve(4</a:t>
            </a:r>
            <a:r>
              <a:rPr lang="en-US" sz="1600" baseline="30000" dirty="0" smtClean="0">
                <a:solidFill>
                  <a:prstClr val="black"/>
                </a:solidFill>
                <a:latin typeface="Century Gothic"/>
                <a:cs typeface="Century Gothic"/>
              </a:rPr>
              <a:t>th</a:t>
            </a:r>
            <a:r>
              <a:rPr lang="en-US" sz="1600" dirty="0" smtClean="0">
                <a:solidFill>
                  <a:prstClr val="black"/>
                </a:solidFill>
                <a:latin typeface="Century Gothic"/>
                <a:cs typeface="Century Gothic"/>
              </a:rPr>
              <a:t>) and Fallon (2</a:t>
            </a:r>
            <a:r>
              <a:rPr lang="en-US" sz="1600" baseline="30000" dirty="0" smtClean="0">
                <a:solidFill>
                  <a:prstClr val="black"/>
                </a:solidFill>
                <a:latin typeface="Century Gothic"/>
                <a:cs typeface="Century Gothic"/>
              </a:rPr>
              <a:t>nd</a:t>
            </a:r>
            <a:r>
              <a:rPr lang="en-US" sz="1600" dirty="0" smtClean="0">
                <a:solidFill>
                  <a:prstClr val="black"/>
                </a:solidFill>
                <a:latin typeface="Century Gothic"/>
                <a:cs typeface="Century Gothic"/>
              </a:rPr>
              <a:t>), are also students at BRCVPA.  When I am not teaching, I enjoy traveling with my husband and children, yoga, reading, swimming, and running.  I coach Girls on the Run afterschool on Tuesdays and Thursdays and an EBR Teacher Leader. </a:t>
            </a:r>
            <a:endParaRPr lang="en-US" sz="1600" b="1" dirty="0">
              <a:solidFill>
                <a:prstClr val="black"/>
              </a:solidFill>
              <a:latin typeface="Century Gothic"/>
              <a:cs typeface="Century Gothic"/>
            </a:endParaRPr>
          </a:p>
          <a:p>
            <a:pPr defTabSz="509233"/>
            <a:r>
              <a:rPr lang="en-US" sz="1600" dirty="0">
                <a:solidFill>
                  <a:prstClr val="black"/>
                </a:solidFill>
                <a:latin typeface="Century Gothic"/>
                <a:cs typeface="Century Gothic"/>
              </a:rPr>
              <a:t>		</a:t>
            </a:r>
            <a:r>
              <a:rPr lang="en-US" sz="1600" dirty="0" smtClean="0">
                <a:solidFill>
                  <a:prstClr val="black"/>
                </a:solidFill>
                <a:latin typeface="Century Gothic"/>
                <a:cs typeface="Century Gothic"/>
              </a:rPr>
              <a:t>I am looking </a:t>
            </a:r>
            <a:r>
              <a:rPr lang="en-US" sz="1600" dirty="0">
                <a:solidFill>
                  <a:prstClr val="black"/>
                </a:solidFill>
                <a:latin typeface="Century Gothic"/>
                <a:cs typeface="Century Gothic"/>
              </a:rPr>
              <a:t>forward to a fun-filled year with your child. I have </a:t>
            </a:r>
            <a:r>
              <a:rPr lang="en-US" sz="1600" dirty="0" smtClean="0">
                <a:solidFill>
                  <a:prstClr val="black"/>
                </a:solidFill>
                <a:latin typeface="Century Gothic"/>
                <a:cs typeface="Century Gothic"/>
              </a:rPr>
              <a:t>so many </a:t>
            </a:r>
            <a:r>
              <a:rPr lang="en-US" sz="1600" dirty="0">
                <a:solidFill>
                  <a:prstClr val="black"/>
                </a:solidFill>
                <a:latin typeface="Century Gothic"/>
                <a:cs typeface="Century Gothic"/>
              </a:rPr>
              <a:t>exciting things planned and can’t wait to get started!</a:t>
            </a:r>
          </a:p>
          <a:p>
            <a:pPr defTabSz="509233"/>
            <a:endParaRPr lang="en-US" sz="1600" dirty="0">
              <a:solidFill>
                <a:prstClr val="black"/>
              </a:solidFill>
              <a:latin typeface="Century Gothic"/>
              <a:cs typeface="Century Gothic"/>
            </a:endParaRPr>
          </a:p>
          <a:p>
            <a:pPr defTabSz="509233"/>
            <a:r>
              <a:rPr lang="en-US" sz="1600" dirty="0">
                <a:solidFill>
                  <a:prstClr val="black"/>
                </a:solidFill>
                <a:latin typeface="Century Gothic"/>
                <a:cs typeface="Century Gothic"/>
              </a:rPr>
              <a:t>Sincerely,</a:t>
            </a:r>
          </a:p>
          <a:p>
            <a:pPr defTabSz="509233"/>
            <a:r>
              <a:rPr lang="en-US" sz="2000" dirty="0" smtClean="0">
                <a:solidFill>
                  <a:prstClr val="black"/>
                </a:solidFill>
                <a:latin typeface="Winter Calligraphy"/>
                <a:cs typeface="Century Gothic"/>
              </a:rPr>
              <a:t>Mrs. Morrissey</a:t>
            </a:r>
            <a:endParaRPr lang="en-US" sz="2000" dirty="0">
              <a:solidFill>
                <a:prstClr val="black"/>
              </a:solidFill>
              <a:latin typeface="Winter Calligraphy"/>
              <a:cs typeface="Century Gothic"/>
            </a:endParaRPr>
          </a:p>
        </p:txBody>
      </p:sp>
    </p:spTree>
    <p:extLst>
      <p:ext uri="{BB962C8B-B14F-4D97-AF65-F5344CB8AC3E}">
        <p14:creationId xmlns:p14="http://schemas.microsoft.com/office/powerpoint/2010/main" val="9251946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26519" cy="6858000"/>
          </a:xfrm>
          <a:prstGeom prst="rect">
            <a:avLst/>
          </a:prstGeom>
        </p:spPr>
      </p:pic>
      <p:sp>
        <p:nvSpPr>
          <p:cNvPr id="5" name="TextBox 4"/>
          <p:cNvSpPr txBox="1"/>
          <p:nvPr/>
        </p:nvSpPr>
        <p:spPr>
          <a:xfrm>
            <a:off x="5135451" y="842156"/>
            <a:ext cx="3508393" cy="923287"/>
          </a:xfrm>
          <a:prstGeom prst="rect">
            <a:avLst/>
          </a:prstGeom>
          <a:noFill/>
        </p:spPr>
        <p:txBody>
          <a:bodyPr wrap="square" lIns="91398" tIns="45699" rIns="91398" bIns="45699" rtlCol="0">
            <a:spAutoFit/>
          </a:bodyPr>
          <a:lstStyle/>
          <a:p>
            <a:pPr algn="ctr" defTabSz="509233"/>
            <a:r>
              <a:rPr lang="en-US" sz="5400" dirty="0" smtClean="0">
                <a:solidFill>
                  <a:srgbClr val="FF0000"/>
                </a:solidFill>
                <a:latin typeface="Budmo Jiggler"/>
                <a:cs typeface="Century Gothic"/>
              </a:rPr>
              <a:t>B</a:t>
            </a:r>
            <a:r>
              <a:rPr lang="en-US" sz="5400" dirty="0" smtClean="0">
                <a:solidFill>
                  <a:srgbClr val="FF6600"/>
                </a:solidFill>
                <a:latin typeface="Budmo Jiggler"/>
                <a:cs typeface="Century Gothic"/>
              </a:rPr>
              <a:t>R</a:t>
            </a:r>
            <a:r>
              <a:rPr lang="en-US" sz="5400" dirty="0" smtClean="0">
                <a:solidFill>
                  <a:srgbClr val="FFFF00"/>
                </a:solidFill>
                <a:latin typeface="Budmo Jiggler"/>
                <a:cs typeface="Century Gothic"/>
              </a:rPr>
              <a:t>C</a:t>
            </a:r>
            <a:r>
              <a:rPr lang="en-US" sz="5400" dirty="0" smtClean="0">
                <a:solidFill>
                  <a:srgbClr val="008000"/>
                </a:solidFill>
                <a:latin typeface="Budmo Jiggler"/>
                <a:cs typeface="Century Gothic"/>
              </a:rPr>
              <a:t>V</a:t>
            </a:r>
            <a:r>
              <a:rPr lang="en-US" sz="5400" dirty="0" smtClean="0">
                <a:solidFill>
                  <a:srgbClr val="3366FF"/>
                </a:solidFill>
                <a:latin typeface="Budmo Jiggler"/>
                <a:cs typeface="Century Gothic"/>
              </a:rPr>
              <a:t>P</a:t>
            </a:r>
            <a:r>
              <a:rPr lang="en-US" sz="5400" dirty="0" smtClean="0">
                <a:solidFill>
                  <a:srgbClr val="660066"/>
                </a:solidFill>
                <a:latin typeface="Budmo Jiggler"/>
                <a:cs typeface="Century Gothic"/>
              </a:rPr>
              <a:t>A</a:t>
            </a:r>
            <a:endParaRPr lang="en-US" sz="5400" dirty="0">
              <a:solidFill>
                <a:srgbClr val="660066"/>
              </a:solidFill>
              <a:latin typeface="Budmo Jiggler"/>
              <a:cs typeface="Century Gothic"/>
            </a:endParaRPr>
          </a:p>
        </p:txBody>
      </p:sp>
      <p:sp>
        <p:nvSpPr>
          <p:cNvPr id="7" name="Rectangle 6"/>
          <p:cNvSpPr/>
          <p:nvPr/>
        </p:nvSpPr>
        <p:spPr>
          <a:xfrm>
            <a:off x="483432" y="5517954"/>
            <a:ext cx="8349104" cy="1426268"/>
          </a:xfrm>
          <a:prstGeom prst="rect">
            <a:avLst/>
          </a:prstGeom>
        </p:spPr>
        <p:txBody>
          <a:bodyPr wrap="square" lIns="101835" tIns="50917" rIns="101835" bIns="50917">
            <a:spAutoFit/>
          </a:bodyPr>
          <a:lstStyle/>
          <a:p>
            <a:pPr defTabSz="509233"/>
            <a:r>
              <a:rPr lang="en-US" sz="1400" dirty="0" smtClean="0">
                <a:solidFill>
                  <a:prstClr val="black"/>
                </a:solidFill>
                <a:latin typeface="Century Gothic"/>
                <a:cs typeface="Century Gothic"/>
              </a:rPr>
              <a:t>This </a:t>
            </a:r>
            <a:r>
              <a:rPr lang="en-US" sz="1400" dirty="0">
                <a:solidFill>
                  <a:prstClr val="black"/>
                </a:solidFill>
                <a:latin typeface="Century Gothic"/>
                <a:cs typeface="Century Gothic"/>
              </a:rPr>
              <a:t>is my 5</a:t>
            </a:r>
            <a:r>
              <a:rPr lang="en-US" sz="1400" baseline="30000" dirty="0">
                <a:solidFill>
                  <a:prstClr val="black"/>
                </a:solidFill>
                <a:latin typeface="Century Gothic"/>
                <a:cs typeface="Century Gothic"/>
              </a:rPr>
              <a:t>th</a:t>
            </a:r>
            <a:r>
              <a:rPr lang="en-US" sz="1400" dirty="0">
                <a:solidFill>
                  <a:prstClr val="black"/>
                </a:solidFill>
                <a:latin typeface="Century Gothic"/>
                <a:cs typeface="Century Gothic"/>
              </a:rPr>
              <a:t> year at BRCVPA and my 3</a:t>
            </a:r>
            <a:r>
              <a:rPr lang="en-US" sz="1400" baseline="30000" dirty="0">
                <a:solidFill>
                  <a:prstClr val="black"/>
                </a:solidFill>
                <a:latin typeface="Century Gothic"/>
                <a:cs typeface="Century Gothic"/>
              </a:rPr>
              <a:t>rd</a:t>
            </a:r>
            <a:r>
              <a:rPr lang="en-US" sz="1400" dirty="0">
                <a:solidFill>
                  <a:prstClr val="black"/>
                </a:solidFill>
                <a:latin typeface="Century Gothic"/>
                <a:cs typeface="Century Gothic"/>
              </a:rPr>
              <a:t> year teaching Kindergarten.  I have previously taught 1</a:t>
            </a:r>
            <a:r>
              <a:rPr lang="en-US" sz="1400" baseline="30000" dirty="0">
                <a:solidFill>
                  <a:prstClr val="black"/>
                </a:solidFill>
                <a:latin typeface="Century Gothic"/>
                <a:cs typeface="Century Gothic"/>
              </a:rPr>
              <a:t>st</a:t>
            </a:r>
            <a:r>
              <a:rPr lang="en-US" sz="1400" dirty="0">
                <a:solidFill>
                  <a:prstClr val="black"/>
                </a:solidFill>
                <a:latin typeface="Century Gothic"/>
                <a:cs typeface="Century Gothic"/>
              </a:rPr>
              <a:t> and 2</a:t>
            </a:r>
            <a:r>
              <a:rPr lang="en-US" sz="1400" baseline="30000" dirty="0">
                <a:solidFill>
                  <a:prstClr val="black"/>
                </a:solidFill>
                <a:latin typeface="Century Gothic"/>
                <a:cs typeface="Century Gothic"/>
              </a:rPr>
              <a:t>nd</a:t>
            </a:r>
            <a:r>
              <a:rPr lang="en-US" sz="1400" dirty="0">
                <a:solidFill>
                  <a:prstClr val="black"/>
                </a:solidFill>
                <a:latin typeface="Century Gothic"/>
                <a:cs typeface="Century Gothic"/>
              </a:rPr>
              <a:t> grades. My daughters, Maeve(4</a:t>
            </a:r>
            <a:r>
              <a:rPr lang="en-US" sz="1400" baseline="30000" dirty="0">
                <a:solidFill>
                  <a:prstClr val="black"/>
                </a:solidFill>
                <a:latin typeface="Century Gothic"/>
                <a:cs typeface="Century Gothic"/>
              </a:rPr>
              <a:t>th</a:t>
            </a:r>
            <a:r>
              <a:rPr lang="en-US" sz="1400" dirty="0">
                <a:solidFill>
                  <a:prstClr val="black"/>
                </a:solidFill>
                <a:latin typeface="Century Gothic"/>
                <a:cs typeface="Century Gothic"/>
              </a:rPr>
              <a:t>) and Fallon (2</a:t>
            </a:r>
            <a:r>
              <a:rPr lang="en-US" sz="1400" baseline="30000" dirty="0">
                <a:solidFill>
                  <a:prstClr val="black"/>
                </a:solidFill>
                <a:latin typeface="Century Gothic"/>
                <a:cs typeface="Century Gothic"/>
              </a:rPr>
              <a:t>nd</a:t>
            </a:r>
            <a:r>
              <a:rPr lang="en-US" sz="1400" dirty="0">
                <a:solidFill>
                  <a:prstClr val="black"/>
                </a:solidFill>
                <a:latin typeface="Century Gothic"/>
                <a:cs typeface="Century Gothic"/>
              </a:rPr>
              <a:t>), are also students at BRCVPA.  When I am not teaching, I enjoy traveling with my husband and children, yoga, reading, swimming, and running.  I coach Girls on the Run afterschool on Tuesdays and Thursdays and an EBR Teacher Leader. </a:t>
            </a:r>
            <a:endParaRPr lang="en-US" sz="1400" b="1" dirty="0">
              <a:solidFill>
                <a:prstClr val="black"/>
              </a:solidFill>
              <a:latin typeface="Century Gothic"/>
              <a:cs typeface="Century Gothic"/>
            </a:endParaRPr>
          </a:p>
          <a:p>
            <a:pPr algn="ctr" defTabSz="509233"/>
            <a:r>
              <a:rPr lang="en-US" sz="1600" dirty="0" smtClean="0">
                <a:solidFill>
                  <a:prstClr val="black"/>
                </a:solidFill>
                <a:latin typeface="Century Gothic"/>
                <a:cs typeface="Century Gothic"/>
              </a:rPr>
              <a:t> </a:t>
            </a:r>
            <a:endParaRPr lang="en-US" sz="1600" dirty="0">
              <a:solidFill>
                <a:prstClr val="black"/>
              </a:solidFill>
              <a:latin typeface="Century Gothic"/>
              <a:cs typeface="Century Gothic"/>
            </a:endParaRPr>
          </a:p>
        </p:txBody>
      </p:sp>
      <p:sp>
        <p:nvSpPr>
          <p:cNvPr id="8" name="TextBox 7"/>
          <p:cNvSpPr txBox="1"/>
          <p:nvPr/>
        </p:nvSpPr>
        <p:spPr>
          <a:xfrm>
            <a:off x="4868711" y="2935827"/>
            <a:ext cx="3775134" cy="1858928"/>
          </a:xfrm>
          <a:prstGeom prst="rect">
            <a:avLst/>
          </a:prstGeom>
          <a:noFill/>
        </p:spPr>
        <p:txBody>
          <a:bodyPr wrap="square" lIns="91398" tIns="45699" rIns="91398" bIns="45699" rtlCol="0">
            <a:spAutoFit/>
          </a:bodyPr>
          <a:lstStyle/>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Drink: Iced Chai</a:t>
            </a: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Color: Purple</a:t>
            </a: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Candy: Swedish Fish</a:t>
            </a:r>
            <a:endParaRPr lang="en-US" sz="1200" dirty="0">
              <a:solidFill>
                <a:prstClr val="black"/>
              </a:solidFill>
              <a:latin typeface="Century Gothic"/>
              <a:cs typeface="Century Gothic"/>
            </a:endParaRP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Hobbies: Traveling, sewing, crafting, yoga, reading</a:t>
            </a:r>
            <a:endParaRPr lang="en-US" sz="1200" dirty="0">
              <a:solidFill>
                <a:prstClr val="black"/>
              </a:solidFill>
              <a:latin typeface="Century Gothic"/>
              <a:cs typeface="Century Gothic"/>
            </a:endParaRP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Place to shop: Amazon &amp; Trader Joes</a:t>
            </a:r>
            <a:endParaRPr lang="en-US" sz="1200" dirty="0">
              <a:solidFill>
                <a:prstClr val="black"/>
              </a:solidFill>
              <a:latin typeface="Century Gothic"/>
              <a:cs typeface="Century Gothic"/>
            </a:endParaRP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Fast Food: </a:t>
            </a:r>
            <a:r>
              <a:rPr lang="en-US" sz="1200" dirty="0" err="1" smtClean="0">
                <a:solidFill>
                  <a:prstClr val="black"/>
                </a:solidFill>
                <a:latin typeface="Century Gothic"/>
                <a:cs typeface="Century Gothic"/>
              </a:rPr>
              <a:t>Southfin</a:t>
            </a:r>
            <a:r>
              <a:rPr lang="en-US" sz="1200" dirty="0" smtClean="0">
                <a:solidFill>
                  <a:prstClr val="black"/>
                </a:solidFill>
                <a:latin typeface="Century Gothic"/>
                <a:cs typeface="Century Gothic"/>
              </a:rPr>
              <a:t> &amp; Jimmy Johns</a:t>
            </a:r>
          </a:p>
          <a:p>
            <a:pPr marL="342733" indent="-342733" defTabSz="509233">
              <a:lnSpc>
                <a:spcPct val="120000"/>
              </a:lnSpc>
              <a:buFont typeface="Wingdings" charset="2"/>
              <a:buChar char="²"/>
            </a:pPr>
            <a:r>
              <a:rPr lang="en-US" sz="1200" dirty="0" smtClean="0">
                <a:solidFill>
                  <a:prstClr val="black"/>
                </a:solidFill>
                <a:latin typeface="Century Gothic"/>
                <a:cs typeface="Century Gothic"/>
              </a:rPr>
              <a:t>Scent: Lavender </a:t>
            </a:r>
          </a:p>
        </p:txBody>
      </p:sp>
      <p:sp>
        <p:nvSpPr>
          <p:cNvPr id="9" name="TextBox 8"/>
          <p:cNvSpPr txBox="1"/>
          <p:nvPr/>
        </p:nvSpPr>
        <p:spPr>
          <a:xfrm>
            <a:off x="328291" y="1463459"/>
            <a:ext cx="4966162" cy="707832"/>
          </a:xfrm>
          <a:prstGeom prst="rect">
            <a:avLst/>
          </a:prstGeom>
          <a:noFill/>
        </p:spPr>
        <p:txBody>
          <a:bodyPr wrap="square" lIns="91388" tIns="45693" rIns="91388" bIns="45693" rtlCol="0">
            <a:spAutoFit/>
          </a:bodyPr>
          <a:lstStyle/>
          <a:p>
            <a:pPr algn="ctr" defTabSz="509233"/>
            <a:r>
              <a:rPr lang="en-US" sz="4000" b="1" dirty="0" smtClean="0">
                <a:solidFill>
                  <a:prstClr val="black"/>
                </a:solidFill>
                <a:latin typeface="SkipLegDay"/>
                <a:cs typeface="Century Gothic"/>
              </a:rPr>
              <a:t>Mrs. Morrissey</a:t>
            </a:r>
            <a:endParaRPr lang="en-US" sz="4000" b="1" dirty="0">
              <a:solidFill>
                <a:prstClr val="black"/>
              </a:solidFill>
              <a:latin typeface="SkipLegDay"/>
              <a:cs typeface="Century Gothi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24090" y="2540528"/>
            <a:ext cx="1858929" cy="2649527"/>
          </a:xfrm>
          <a:prstGeom prst="rect">
            <a:avLst/>
          </a:prstGeom>
        </p:spPr>
      </p:pic>
    </p:spTree>
    <p:extLst>
      <p:ext uri="{BB962C8B-B14F-4D97-AF65-F5344CB8AC3E}">
        <p14:creationId xmlns:p14="http://schemas.microsoft.com/office/powerpoint/2010/main" val="22648896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2" y="0"/>
            <a:ext cx="9096935" cy="6858000"/>
          </a:xfrm>
          <a:prstGeom prst="rect">
            <a:avLst/>
          </a:prstGeom>
        </p:spPr>
      </p:pic>
      <p:sp>
        <p:nvSpPr>
          <p:cNvPr id="3" name="TextBox 2"/>
          <p:cNvSpPr txBox="1"/>
          <p:nvPr/>
        </p:nvSpPr>
        <p:spPr>
          <a:xfrm>
            <a:off x="303641" y="1062560"/>
            <a:ext cx="8420104" cy="4380910"/>
          </a:xfrm>
          <a:prstGeom prst="rect">
            <a:avLst/>
          </a:prstGeom>
          <a:noFill/>
        </p:spPr>
        <p:txBody>
          <a:bodyPr wrap="square" lIns="101823" tIns="50911" rIns="101823" bIns="50911" rtlCol="0">
            <a:spAutoFit/>
          </a:bodyPr>
          <a:lstStyle/>
          <a:p>
            <a:pPr algn="ctr" defTabSz="509233"/>
            <a:r>
              <a:rPr lang="en-US" sz="2000" b="1" spc="-167" dirty="0" smtClean="0">
                <a:solidFill>
                  <a:prstClr val="black"/>
                </a:solidFill>
                <a:latin typeface="Century Gothic"/>
                <a:cs typeface="Century Gothic"/>
              </a:rPr>
              <a:t>ATTENDANCE</a:t>
            </a:r>
          </a:p>
          <a:p>
            <a:pPr defTabSz="509233"/>
            <a:r>
              <a:rPr lang="en-US" sz="1300" dirty="0" smtClean="0">
                <a:solidFill>
                  <a:prstClr val="black"/>
                </a:solidFill>
                <a:latin typeface="Century Gothic"/>
                <a:cs typeface="Century Gothic"/>
              </a:rPr>
              <a:t>The </a:t>
            </a:r>
            <a:r>
              <a:rPr lang="en-US" sz="1300" dirty="0">
                <a:solidFill>
                  <a:prstClr val="black"/>
                </a:solidFill>
                <a:latin typeface="Century Gothic"/>
                <a:cs typeface="Century Gothic"/>
              </a:rPr>
              <a:t>school day begins at 8:00am and is dismissed at 3</a:t>
            </a:r>
            <a:r>
              <a:rPr lang="en-US" sz="1300" dirty="0" smtClean="0">
                <a:solidFill>
                  <a:prstClr val="black"/>
                </a:solidFill>
                <a:latin typeface="Century Gothic"/>
                <a:cs typeface="Century Gothic"/>
              </a:rPr>
              <a:t>:15pm</a:t>
            </a:r>
            <a:r>
              <a:rPr lang="en-US" sz="1300" dirty="0">
                <a:solidFill>
                  <a:prstClr val="black"/>
                </a:solidFill>
                <a:latin typeface="Century Gothic"/>
                <a:cs typeface="Century Gothic"/>
              </a:rPr>
              <a:t>. Your child is expected to </a:t>
            </a:r>
            <a:r>
              <a:rPr lang="en-US" sz="1300" dirty="0" smtClean="0">
                <a:solidFill>
                  <a:prstClr val="black"/>
                </a:solidFill>
                <a:latin typeface="Century Gothic"/>
                <a:cs typeface="Century Gothic"/>
              </a:rPr>
              <a:t>arrive no </a:t>
            </a:r>
            <a:r>
              <a:rPr lang="en-US" sz="1300" dirty="0">
                <a:solidFill>
                  <a:prstClr val="black"/>
                </a:solidFill>
                <a:latin typeface="Century Gothic"/>
                <a:cs typeface="Century Gothic"/>
              </a:rPr>
              <a:t>later than 8</a:t>
            </a:r>
            <a:r>
              <a:rPr lang="en-US" sz="1300" dirty="0" smtClean="0">
                <a:solidFill>
                  <a:prstClr val="black"/>
                </a:solidFill>
                <a:latin typeface="Century Gothic"/>
                <a:cs typeface="Century Gothic"/>
              </a:rPr>
              <a:t>:25am</a:t>
            </a:r>
            <a:r>
              <a:rPr lang="en-US" sz="1300" dirty="0">
                <a:solidFill>
                  <a:prstClr val="black"/>
                </a:solidFill>
                <a:latin typeface="Century Gothic"/>
                <a:cs typeface="Century Gothic"/>
              </a:rPr>
              <a:t>, or they will be considered tardy (aside from buses arriving </a:t>
            </a:r>
            <a:r>
              <a:rPr lang="en-US" sz="1300" dirty="0" smtClean="0">
                <a:solidFill>
                  <a:prstClr val="black"/>
                </a:solidFill>
                <a:latin typeface="Century Gothic"/>
                <a:cs typeface="Century Gothic"/>
              </a:rPr>
              <a:t>late)</a:t>
            </a:r>
            <a:r>
              <a:rPr lang="en-US" sz="1300" dirty="0">
                <a:solidFill>
                  <a:prstClr val="black"/>
                </a:solidFill>
                <a:latin typeface="Century Gothic"/>
                <a:cs typeface="Century Gothic"/>
              </a:rPr>
              <a:t>. </a:t>
            </a:r>
            <a:r>
              <a:rPr lang="en-US" sz="1300" dirty="0" smtClean="0">
                <a:solidFill>
                  <a:prstClr val="black"/>
                </a:solidFill>
                <a:latin typeface="Century Gothic"/>
                <a:cs typeface="Century Gothic"/>
              </a:rPr>
              <a:t>We have a very busy day if learning and it is very important that your child arrives on time and does not check out early unless it is necessary. Please let me know in advance, if possible, when your child will </a:t>
            </a:r>
            <a:r>
              <a:rPr lang="en-US" sz="1300" dirty="0" smtClean="0">
                <a:solidFill>
                  <a:prstClr val="black"/>
                </a:solidFill>
                <a:latin typeface="Century Gothic"/>
                <a:cs typeface="Century Gothic"/>
              </a:rPr>
              <a:t>be </a:t>
            </a:r>
            <a:r>
              <a:rPr lang="en-US" sz="1300" dirty="0" smtClean="0">
                <a:solidFill>
                  <a:prstClr val="black"/>
                </a:solidFill>
                <a:latin typeface="Century Gothic"/>
                <a:cs typeface="Century Gothic"/>
              </a:rPr>
              <a:t>absent, arriving late, or checking out early. Please be sure to read the district attendance policy.  </a:t>
            </a:r>
          </a:p>
          <a:p>
            <a:pPr algn="ctr" defTabSz="509233"/>
            <a:r>
              <a:rPr lang="en-US" sz="2000" b="1" spc="-167" dirty="0" smtClean="0">
                <a:solidFill>
                  <a:prstClr val="black"/>
                </a:solidFill>
                <a:latin typeface="Century Gothic"/>
                <a:cs typeface="Century Gothic"/>
              </a:rPr>
              <a:t>CLASS WEBSITE</a:t>
            </a:r>
          </a:p>
          <a:p>
            <a:pPr defTabSz="509233"/>
            <a:r>
              <a:rPr lang="en-US" sz="1300" dirty="0" smtClean="0">
                <a:solidFill>
                  <a:prstClr val="black"/>
                </a:solidFill>
                <a:latin typeface="Century Gothic"/>
                <a:cs typeface="Century Gothic"/>
              </a:rPr>
              <a:t>We </a:t>
            </a:r>
            <a:r>
              <a:rPr lang="en-US" sz="1300" dirty="0">
                <a:solidFill>
                  <a:prstClr val="black"/>
                </a:solidFill>
                <a:latin typeface="Century Gothic"/>
                <a:cs typeface="Century Gothic"/>
              </a:rPr>
              <a:t>have a classroom website! Be sure to check it out at </a:t>
            </a:r>
            <a:r>
              <a:rPr lang="en-US" sz="1300" b="1" u="sng" dirty="0" smtClean="0">
                <a:solidFill>
                  <a:srgbClr val="000000"/>
                </a:solidFill>
                <a:latin typeface="Century Gothic"/>
                <a:cs typeface="Century Gothic"/>
              </a:rPr>
              <a:t>www.morrissey1819.weebly.com</a:t>
            </a:r>
            <a:r>
              <a:rPr lang="en-US" sz="1300" b="1" dirty="0">
                <a:solidFill>
                  <a:prstClr val="black"/>
                </a:solidFill>
                <a:latin typeface="Century Gothic"/>
                <a:cs typeface="Century Gothic"/>
              </a:rPr>
              <a:t>! </a:t>
            </a:r>
            <a:r>
              <a:rPr lang="en-US" sz="1300" dirty="0">
                <a:solidFill>
                  <a:prstClr val="black"/>
                </a:solidFill>
                <a:latin typeface="Century Gothic"/>
                <a:cs typeface="Century Gothic"/>
              </a:rPr>
              <a:t>Here you will find newsletters, photos, important dates, </a:t>
            </a:r>
            <a:r>
              <a:rPr lang="en-US" sz="1300" dirty="0" smtClean="0">
                <a:solidFill>
                  <a:prstClr val="black"/>
                </a:solidFill>
                <a:latin typeface="Century Gothic"/>
                <a:cs typeface="Century Gothic"/>
              </a:rPr>
              <a:t>online </a:t>
            </a:r>
            <a:r>
              <a:rPr lang="en-US" sz="1300" dirty="0">
                <a:solidFill>
                  <a:prstClr val="black"/>
                </a:solidFill>
                <a:latin typeface="Century Gothic"/>
                <a:cs typeface="Century Gothic"/>
              </a:rPr>
              <a:t>resources, and much more! I do my best to keep it updated as often as possible</a:t>
            </a:r>
            <a:r>
              <a:rPr lang="en-US" sz="1300" dirty="0" smtClean="0">
                <a:solidFill>
                  <a:prstClr val="black"/>
                </a:solidFill>
                <a:latin typeface="Century Gothic"/>
                <a:cs typeface="Century Gothic"/>
              </a:rPr>
              <a:t>. If you do not wish to have your child’s picture posted on the class website, please let me know. </a:t>
            </a:r>
            <a:endParaRPr lang="en-US" sz="1300" dirty="0">
              <a:solidFill>
                <a:prstClr val="black"/>
              </a:solidFill>
              <a:latin typeface="Century Gothic"/>
              <a:cs typeface="Century Gothic"/>
            </a:endParaRPr>
          </a:p>
          <a:p>
            <a:pPr algn="ctr" defTabSz="509233"/>
            <a:r>
              <a:rPr lang="en-US" sz="2000" b="1" dirty="0" smtClean="0">
                <a:solidFill>
                  <a:prstClr val="black"/>
                </a:solidFill>
                <a:latin typeface="Century Gothic"/>
                <a:cs typeface="Century Gothic"/>
              </a:rPr>
              <a:t>NEWSLETTER</a:t>
            </a:r>
            <a:endParaRPr lang="en-US" sz="3600" dirty="0" smtClean="0">
              <a:solidFill>
                <a:prstClr val="black"/>
              </a:solidFill>
              <a:latin typeface="Century Gothic"/>
              <a:cs typeface="Century Gothic"/>
            </a:endParaRPr>
          </a:p>
          <a:p>
            <a:pPr algn="ctr" defTabSz="509233"/>
            <a:r>
              <a:rPr lang="en-US" sz="1300" dirty="0" smtClean="0">
                <a:solidFill>
                  <a:prstClr val="black"/>
                </a:solidFill>
                <a:latin typeface="Century Gothic"/>
                <a:cs typeface="Century Gothic"/>
              </a:rPr>
              <a:t>A newsletter will be sent home on Mondays, with the weekly skills that will be taught during the week, as well as important information about what’s happening at school.  The newsletter will also be posted weekly on the website. </a:t>
            </a:r>
          </a:p>
          <a:p>
            <a:pPr algn="ctr" defTabSz="509233"/>
            <a:r>
              <a:rPr lang="en-US" sz="2000" b="1" dirty="0" smtClean="0">
                <a:solidFill>
                  <a:prstClr val="black"/>
                </a:solidFill>
                <a:latin typeface="Century Gothic"/>
                <a:cs typeface="Century Gothic"/>
              </a:rPr>
              <a:t>HOMEWORK  </a:t>
            </a:r>
          </a:p>
          <a:p>
            <a:pPr algn="ctr" defTabSz="509233"/>
            <a:r>
              <a:rPr lang="en-US" sz="1400" dirty="0">
                <a:solidFill>
                  <a:prstClr val="black"/>
                </a:solidFill>
                <a:latin typeface="Century Gothic"/>
                <a:cs typeface="Century Gothic"/>
              </a:rPr>
              <a:t>A homework packet will be sent home each week, on Mondays. Additional homework may be sent home throughout the week to help your child with reading and math skills. Homework is meant to be used as EXTRA PRACTICE at home and will not be taken for a grade. </a:t>
            </a:r>
            <a:endParaRPr lang="en-US" sz="1400" dirty="0" smtClean="0">
              <a:solidFill>
                <a:prstClr val="black"/>
              </a:solidFill>
              <a:latin typeface="Century Gothic"/>
              <a:cs typeface="Century Gothic"/>
            </a:endParaRPr>
          </a:p>
        </p:txBody>
      </p:sp>
    </p:spTree>
    <p:extLst>
      <p:ext uri="{BB962C8B-B14F-4D97-AF65-F5344CB8AC3E}">
        <p14:creationId xmlns:p14="http://schemas.microsoft.com/office/powerpoint/2010/main" val="2323031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2" y="0"/>
            <a:ext cx="9096935" cy="6858000"/>
          </a:xfrm>
          <a:prstGeom prst="rect">
            <a:avLst/>
          </a:prstGeom>
        </p:spPr>
      </p:pic>
      <p:sp>
        <p:nvSpPr>
          <p:cNvPr id="5" name="TextBox 4"/>
          <p:cNvSpPr txBox="1"/>
          <p:nvPr/>
        </p:nvSpPr>
        <p:spPr>
          <a:xfrm>
            <a:off x="384744" y="740786"/>
            <a:ext cx="8491888" cy="5858249"/>
          </a:xfrm>
          <a:prstGeom prst="rect">
            <a:avLst/>
          </a:prstGeom>
          <a:noFill/>
        </p:spPr>
        <p:txBody>
          <a:bodyPr wrap="square" lIns="101835" tIns="50917" rIns="101835" bIns="50917" rtlCol="0">
            <a:spAutoFit/>
          </a:bodyPr>
          <a:lstStyle/>
          <a:p>
            <a:pPr algn="ctr" defTabSz="509233"/>
            <a:endParaRPr lang="en-US" sz="2000" b="1" dirty="0" smtClean="0">
              <a:solidFill>
                <a:prstClr val="black"/>
              </a:solidFill>
              <a:latin typeface="Century Gothic"/>
              <a:cs typeface="Century Gothic"/>
            </a:endParaRPr>
          </a:p>
          <a:p>
            <a:pPr algn="ctr" defTabSz="509233"/>
            <a:r>
              <a:rPr lang="en-US" sz="2000" b="1" dirty="0" smtClean="0">
                <a:solidFill>
                  <a:prstClr val="black"/>
                </a:solidFill>
                <a:latin typeface="Century Gothic"/>
                <a:cs typeface="Century Gothic"/>
              </a:rPr>
              <a:t>BIRTHDAY </a:t>
            </a:r>
            <a:r>
              <a:rPr lang="en-US" sz="2000" b="1" dirty="0">
                <a:solidFill>
                  <a:prstClr val="black"/>
                </a:solidFill>
                <a:latin typeface="Century Gothic"/>
                <a:cs typeface="Century Gothic"/>
              </a:rPr>
              <a:t>CELEBRATIONS  </a:t>
            </a:r>
          </a:p>
          <a:p>
            <a:pPr defTabSz="509233"/>
            <a:r>
              <a:rPr lang="en-US" sz="1400" dirty="0" smtClean="0">
                <a:solidFill>
                  <a:prstClr val="black"/>
                </a:solidFill>
                <a:latin typeface="Century Gothic"/>
                <a:cs typeface="Century Gothic"/>
              </a:rPr>
              <a:t>Students </a:t>
            </a:r>
            <a:r>
              <a:rPr lang="en-US" sz="1400" dirty="0">
                <a:solidFill>
                  <a:prstClr val="black"/>
                </a:solidFill>
                <a:latin typeface="Century Gothic"/>
                <a:cs typeface="Century Gothic"/>
              </a:rPr>
              <a:t>are more than welcome to bring a treat on their birthday to share with the class, </a:t>
            </a:r>
            <a:r>
              <a:rPr lang="en-US" sz="1400" dirty="0" smtClean="0">
                <a:solidFill>
                  <a:prstClr val="black"/>
                </a:solidFill>
                <a:latin typeface="Century Gothic"/>
                <a:cs typeface="Century Gothic"/>
              </a:rPr>
              <a:t>Please message </a:t>
            </a:r>
            <a:r>
              <a:rPr lang="en-US" sz="1400" dirty="0">
                <a:solidFill>
                  <a:prstClr val="black"/>
                </a:solidFill>
                <a:latin typeface="Century Gothic"/>
                <a:cs typeface="Century Gothic"/>
              </a:rPr>
              <a:t>me a day prior to bringing the treats. All birthday treats will be served during recess (12:50-1:10).  </a:t>
            </a:r>
            <a:r>
              <a:rPr lang="en-US" sz="1400" i="1" dirty="0">
                <a:solidFill>
                  <a:prstClr val="black"/>
                </a:solidFill>
                <a:latin typeface="Century Gothic"/>
                <a:cs typeface="Century Gothic"/>
              </a:rPr>
              <a:t>Be sure to provide paper products (plates, napkins, utensils, cups).</a:t>
            </a:r>
          </a:p>
          <a:p>
            <a:pPr algn="ctr" defTabSz="509233"/>
            <a:r>
              <a:rPr lang="en-US" sz="2000" b="1" spc="-167" dirty="0" smtClean="0">
                <a:solidFill>
                  <a:prstClr val="black"/>
                </a:solidFill>
                <a:latin typeface="Century Gothic"/>
                <a:cs typeface="Century Gothic"/>
              </a:rPr>
              <a:t>VOLUNTEER </a:t>
            </a:r>
            <a:r>
              <a:rPr lang="en-US" sz="2000" b="1" spc="-167" dirty="0">
                <a:solidFill>
                  <a:prstClr val="black"/>
                </a:solidFill>
                <a:latin typeface="Century Gothic"/>
                <a:cs typeface="Century Gothic"/>
              </a:rPr>
              <a:t>OPPORTUNITIES</a:t>
            </a:r>
          </a:p>
          <a:p>
            <a:pPr defTabSz="509233"/>
            <a:r>
              <a:rPr lang="en-US" sz="1400" dirty="0">
                <a:solidFill>
                  <a:prstClr val="black"/>
                </a:solidFill>
                <a:latin typeface="Century Gothic"/>
                <a:cs typeface="Century Gothic"/>
              </a:rPr>
              <a:t>I am always looking for extra “helpers” to assist with center/lesson prep (cutting, laminating, making copies), classroom activities, and organization (reading folders, class library). Please let me know if you would like to help.  There are also many opportunities for you to help at school throughout the year.  Are you an “expert”? You can also volunteer to share your expertise with the students, too!</a:t>
            </a:r>
            <a:r>
              <a:rPr lang="en-US" sz="1400" dirty="0" smtClean="0">
                <a:solidFill>
                  <a:prstClr val="black"/>
                </a:solidFill>
                <a:latin typeface="Century Gothic"/>
                <a:cs typeface="Century Gothic"/>
              </a:rPr>
              <a:t>!</a:t>
            </a:r>
          </a:p>
          <a:p>
            <a:pPr algn="ctr" defTabSz="509233"/>
            <a:r>
              <a:rPr lang="en-US" sz="2000" b="1" spc="-167" dirty="0" smtClean="0">
                <a:solidFill>
                  <a:prstClr val="black"/>
                </a:solidFill>
                <a:latin typeface="Century Gothic"/>
                <a:cs typeface="Century Gothic"/>
              </a:rPr>
              <a:t>WHAT TO BRING TO SCHOOL</a:t>
            </a:r>
          </a:p>
          <a:p>
            <a:pPr marL="285750" indent="-285750" defTabSz="509233">
              <a:buFontTx/>
              <a:buChar char="•"/>
            </a:pPr>
            <a:r>
              <a:rPr lang="en-US" sz="1400" b="1" dirty="0" smtClean="0">
                <a:solidFill>
                  <a:prstClr val="black"/>
                </a:solidFill>
                <a:latin typeface="Century Gothic"/>
                <a:cs typeface="Century Gothic"/>
              </a:rPr>
              <a:t>BOOKSACK</a:t>
            </a:r>
            <a:r>
              <a:rPr lang="en-US" sz="1400" dirty="0" smtClean="0">
                <a:solidFill>
                  <a:prstClr val="black"/>
                </a:solidFill>
                <a:latin typeface="Century Gothic"/>
                <a:cs typeface="Century Gothic"/>
              </a:rPr>
              <a:t> Please be sure to put your child’s name on their booksack.</a:t>
            </a:r>
          </a:p>
          <a:p>
            <a:pPr marL="285750" indent="-285750" defTabSz="509233">
              <a:buFontTx/>
              <a:buChar char="•"/>
            </a:pPr>
            <a:r>
              <a:rPr lang="en-US" sz="1400" b="1" dirty="0" smtClean="0">
                <a:solidFill>
                  <a:prstClr val="black"/>
                </a:solidFill>
                <a:latin typeface="Century Gothic"/>
                <a:cs typeface="Century Gothic"/>
              </a:rPr>
              <a:t>CHANGE OF CLOTHES: </a:t>
            </a:r>
            <a:r>
              <a:rPr lang="en-US" sz="1400" dirty="0" smtClean="0">
                <a:solidFill>
                  <a:prstClr val="black"/>
                </a:solidFill>
                <a:latin typeface="Century Gothic"/>
                <a:cs typeface="Century Gothic"/>
              </a:rPr>
              <a:t>Please bring a FULL change of clothes </a:t>
            </a:r>
            <a:r>
              <a:rPr lang="en-US" sz="1400" dirty="0">
                <a:solidFill>
                  <a:prstClr val="black"/>
                </a:solidFill>
                <a:latin typeface="Century Gothic"/>
                <a:cs typeface="Century Gothic"/>
              </a:rPr>
              <a:t>t</a:t>
            </a:r>
            <a:r>
              <a:rPr lang="en-US" sz="1400" dirty="0" smtClean="0">
                <a:solidFill>
                  <a:prstClr val="black"/>
                </a:solidFill>
                <a:latin typeface="Century Gothic"/>
                <a:cs typeface="Century Gothic"/>
              </a:rPr>
              <a:t>o school ASAP in a labeled GALLON sized Ziploc bag. You may be called to bring your child a change of clothes if they become soiled, so please be sure to bring in a spare, just in case!! Be sure to include uniform tops and bottoms that are seasonally appropriate, underwear and socks. </a:t>
            </a:r>
          </a:p>
          <a:p>
            <a:pPr marL="285750" indent="-285750" defTabSz="509233">
              <a:buFontTx/>
              <a:buChar char="•"/>
            </a:pPr>
            <a:r>
              <a:rPr lang="en-US" sz="1400" b="1" dirty="0" smtClean="0">
                <a:solidFill>
                  <a:prstClr val="black"/>
                </a:solidFill>
                <a:latin typeface="Century Gothic"/>
                <a:cs typeface="Century Gothic"/>
              </a:rPr>
              <a:t>LUNCH</a:t>
            </a:r>
            <a:r>
              <a:rPr lang="en-US" sz="1400" dirty="0" smtClean="0">
                <a:solidFill>
                  <a:prstClr val="black"/>
                </a:solidFill>
                <a:latin typeface="Century Gothic"/>
                <a:cs typeface="Century Gothic"/>
              </a:rPr>
              <a:t>- Please be mindful to pack a healthy lunch to fuel your child’s busy brain, if they are bringing lunch from home. Please be sure that your child’s food and containers are items that they can use INDEPENDENTLY. I can not heat up food and we do not store lunches in refrigerators, so be sure to pack an ice pack to keep food cool. </a:t>
            </a:r>
          </a:p>
          <a:p>
            <a:pPr marL="285750" indent="-285750" defTabSz="509233">
              <a:buFontTx/>
              <a:buChar char="•"/>
            </a:pPr>
            <a:r>
              <a:rPr lang="en-US" sz="1400" b="1" dirty="0" smtClean="0">
                <a:solidFill>
                  <a:prstClr val="black"/>
                </a:solidFill>
                <a:latin typeface="Century Gothic"/>
                <a:cs typeface="Century Gothic"/>
              </a:rPr>
              <a:t>SNACKS</a:t>
            </a:r>
            <a:r>
              <a:rPr lang="en-US" sz="1400" dirty="0" smtClean="0">
                <a:solidFill>
                  <a:prstClr val="black"/>
                </a:solidFill>
                <a:latin typeface="Century Gothic"/>
                <a:cs typeface="Century Gothic"/>
              </a:rPr>
              <a:t>: If you wish for your child to have a healthy snack at recess, please provide a snack for your child. The class does not provide snacks, unless there is a special occasion. </a:t>
            </a:r>
          </a:p>
          <a:p>
            <a:pPr marL="285750" indent="-285750" defTabSz="509233">
              <a:buFontTx/>
              <a:buChar char="•"/>
            </a:pPr>
            <a:r>
              <a:rPr lang="en-US" sz="1400" b="1" dirty="0" smtClean="0">
                <a:solidFill>
                  <a:prstClr val="black"/>
                </a:solidFill>
                <a:latin typeface="Century Gothic"/>
                <a:cs typeface="Century Gothic"/>
              </a:rPr>
              <a:t>SCHOOL SUPPLIES</a:t>
            </a:r>
            <a:r>
              <a:rPr lang="en-US" sz="1400" dirty="0" smtClean="0">
                <a:solidFill>
                  <a:prstClr val="black"/>
                </a:solidFill>
                <a:latin typeface="Century Gothic"/>
                <a:cs typeface="Century Gothic"/>
              </a:rPr>
              <a:t>: If you already ordered your supply kit, thank you! If you did not, please provide supplies for your child as soon as possible. </a:t>
            </a:r>
            <a:endParaRPr lang="en-US" sz="1300" dirty="0">
              <a:solidFill>
                <a:prstClr val="black"/>
              </a:solidFill>
              <a:latin typeface="Century Gothic"/>
              <a:cs typeface="Century Gothic"/>
            </a:endParaRPr>
          </a:p>
        </p:txBody>
      </p:sp>
    </p:spTree>
    <p:extLst>
      <p:ext uri="{BB962C8B-B14F-4D97-AF65-F5344CB8AC3E}">
        <p14:creationId xmlns:p14="http://schemas.microsoft.com/office/powerpoint/2010/main" val="5692103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4"/>
          <a:stretch/>
        </p:blipFill>
        <p:spPr>
          <a:xfrm>
            <a:off x="188260" y="140278"/>
            <a:ext cx="8767481" cy="644391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150749475"/>
              </p:ext>
            </p:extLst>
          </p:nvPr>
        </p:nvGraphicFramePr>
        <p:xfrm>
          <a:off x="897429" y="1426364"/>
          <a:ext cx="7428787" cy="4824233"/>
        </p:xfrm>
        <a:graphic>
          <a:graphicData uri="http://schemas.openxmlformats.org/presentationml/2006/ole">
            <mc:AlternateContent xmlns:mc="http://schemas.openxmlformats.org/markup-compatibility/2006">
              <mc:Choice xmlns:v="urn:schemas-microsoft-com:vml" Requires="v">
                <p:oleObj spid="_x0000_s1031" name="Document" r:id="rId4" imgW="6807200" imgH="8051800" progId="Word.Document.12">
                  <p:embed/>
                </p:oleObj>
              </mc:Choice>
              <mc:Fallback>
                <p:oleObj name="Document" r:id="rId4" imgW="6807200" imgH="8051800" progId="Word.Document.12">
                  <p:embed/>
                  <p:pic>
                    <p:nvPicPr>
                      <p:cNvPr id="0" name=""/>
                      <p:cNvPicPr/>
                      <p:nvPr/>
                    </p:nvPicPr>
                    <p:blipFill>
                      <a:blip r:embed="rId5"/>
                      <a:stretch>
                        <a:fillRect/>
                      </a:stretch>
                    </p:blipFill>
                    <p:spPr>
                      <a:xfrm>
                        <a:off x="897429" y="1426364"/>
                        <a:ext cx="7428787" cy="4824233"/>
                      </a:xfrm>
                      <a:prstGeom prst="rect">
                        <a:avLst/>
                      </a:prstGeom>
                    </p:spPr>
                  </p:pic>
                </p:oleObj>
              </mc:Fallback>
            </mc:AlternateContent>
          </a:graphicData>
        </a:graphic>
      </p:graphicFrame>
    </p:spTree>
    <p:extLst>
      <p:ext uri="{BB962C8B-B14F-4D97-AF65-F5344CB8AC3E}">
        <p14:creationId xmlns:p14="http://schemas.microsoft.com/office/powerpoint/2010/main" val="134879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 y="0"/>
            <a:ext cx="9082144" cy="685800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14947" y="1591922"/>
            <a:ext cx="7700211" cy="4642623"/>
          </a:xfrm>
          <a:prstGeom prst="rect">
            <a:avLst/>
          </a:prstGeom>
          <a:noFill/>
          <a:ln>
            <a:noFill/>
          </a:ln>
        </p:spPr>
      </p:pic>
    </p:spTree>
    <p:extLst>
      <p:ext uri="{BB962C8B-B14F-4D97-AF65-F5344CB8AC3E}">
        <p14:creationId xmlns:p14="http://schemas.microsoft.com/office/powerpoint/2010/main" val="37566957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26519" cy="6858000"/>
          </a:xfrm>
          <a:prstGeom prst="rect">
            <a:avLst/>
          </a:prstGeom>
        </p:spPr>
      </p:pic>
      <p:sp>
        <p:nvSpPr>
          <p:cNvPr id="5" name="Rectangle 4"/>
          <p:cNvSpPr/>
          <p:nvPr/>
        </p:nvSpPr>
        <p:spPr>
          <a:xfrm>
            <a:off x="410142" y="1196046"/>
            <a:ext cx="8196085" cy="7381732"/>
          </a:xfrm>
          <a:prstGeom prst="rect">
            <a:avLst/>
          </a:prstGeom>
        </p:spPr>
        <p:txBody>
          <a:bodyPr wrap="square" lIns="101823" tIns="50911" rIns="101823" bIns="50911">
            <a:spAutoFit/>
          </a:bodyPr>
          <a:lstStyle/>
          <a:p>
            <a:pPr defTabSz="509233"/>
            <a:r>
              <a:rPr lang="en-US" sz="1500" dirty="0" smtClean="0">
                <a:solidFill>
                  <a:prstClr val="black"/>
                </a:solidFill>
                <a:latin typeface="Century Gothic"/>
                <a:cs typeface="Century Gothic"/>
              </a:rPr>
              <a:t>	This </a:t>
            </a:r>
            <a:r>
              <a:rPr lang="en-US" sz="1500" dirty="0">
                <a:solidFill>
                  <a:prstClr val="black"/>
                </a:solidFill>
                <a:latin typeface="Century Gothic"/>
                <a:cs typeface="Century Gothic"/>
              </a:rPr>
              <a:t>year we will be using a web-based program called Class Dojo </a:t>
            </a:r>
            <a:r>
              <a:rPr lang="en-US" sz="1500" dirty="0" smtClean="0">
                <a:solidFill>
                  <a:prstClr val="black"/>
                </a:solidFill>
                <a:latin typeface="Century Gothic"/>
                <a:cs typeface="Century Gothic"/>
              </a:rPr>
              <a:t>as a communication </a:t>
            </a:r>
            <a:r>
              <a:rPr lang="en-US" sz="1500" dirty="0">
                <a:solidFill>
                  <a:prstClr val="black"/>
                </a:solidFill>
                <a:latin typeface="Century Gothic"/>
                <a:cs typeface="Century Gothic"/>
              </a:rPr>
              <a:t>tool to help keep you updated about your child’s behavior, academics, and the happenings of the classroom!</a:t>
            </a: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00" dirty="0">
              <a:solidFill>
                <a:prstClr val="black"/>
              </a:solidFill>
              <a:latin typeface="Century Gothic"/>
              <a:cs typeface="Century Gothic"/>
            </a:endParaRPr>
          </a:p>
          <a:p>
            <a:pPr defTabSz="509233"/>
            <a:endParaRPr lang="en-US" sz="1600" dirty="0">
              <a:solidFill>
                <a:prstClr val="black"/>
              </a:solidFill>
              <a:latin typeface="Century Gothic"/>
              <a:cs typeface="Century Gothic"/>
            </a:endParaRPr>
          </a:p>
          <a:p>
            <a:pPr defTabSz="509233"/>
            <a:r>
              <a:rPr lang="en-US" sz="1500" dirty="0" smtClean="0">
                <a:solidFill>
                  <a:prstClr val="black"/>
                </a:solidFill>
                <a:latin typeface="Century Gothic"/>
                <a:cs typeface="Century Gothic"/>
              </a:rPr>
              <a:t>	</a:t>
            </a:r>
            <a:r>
              <a:rPr lang="en-US" sz="1500" dirty="0">
                <a:solidFill>
                  <a:prstClr val="black"/>
                </a:solidFill>
                <a:latin typeface="Century Gothic"/>
                <a:cs typeface="Century Gothic"/>
              </a:rPr>
              <a:t> </a:t>
            </a:r>
            <a:r>
              <a:rPr lang="en-US" sz="1500" dirty="0">
                <a:solidFill>
                  <a:prstClr val="black"/>
                </a:solidFill>
                <a:latin typeface="Century Gothic"/>
                <a:cs typeface="Century Gothic"/>
              </a:rPr>
              <a:t>Class Dojo will be used mostly as a communicative tool for us as a team to discuss behavior in the classroom and at home and how it impacts your child’s learning.  You will also learn of events at school and in the classroom through Dojo</a:t>
            </a:r>
            <a:r>
              <a:rPr lang="en-US" sz="1500" dirty="0" smtClean="0">
                <a:solidFill>
                  <a:prstClr val="black"/>
                </a:solidFill>
                <a:latin typeface="Century Gothic"/>
                <a:cs typeface="Century Gothic"/>
              </a:rPr>
              <a:t>.</a:t>
            </a:r>
          </a:p>
          <a:p>
            <a:pPr defTabSz="509233"/>
            <a:endParaRPr lang="en-US" sz="1500" dirty="0" smtClean="0">
              <a:solidFill>
                <a:prstClr val="black"/>
              </a:solidFill>
              <a:latin typeface="Century Gothic"/>
              <a:cs typeface="Century Gothic"/>
            </a:endParaRPr>
          </a:p>
          <a:p>
            <a:pPr defTabSz="509233"/>
            <a:r>
              <a:rPr lang="en-US" sz="1500" dirty="0" smtClean="0">
                <a:solidFill>
                  <a:prstClr val="black"/>
                </a:solidFill>
                <a:latin typeface="Century Gothic"/>
                <a:cs typeface="Century Gothic"/>
              </a:rPr>
              <a:t>	Your </a:t>
            </a:r>
            <a:r>
              <a:rPr lang="en-US" sz="1500" dirty="0">
                <a:solidFill>
                  <a:prstClr val="black"/>
                </a:solidFill>
                <a:latin typeface="Century Gothic"/>
                <a:cs typeface="Century Gothic"/>
              </a:rPr>
              <a:t>invitation letter from Class Dojo with directions on how to connect to our class is included in your Parent </a:t>
            </a:r>
            <a:r>
              <a:rPr lang="en-US" sz="1500" dirty="0" smtClean="0">
                <a:solidFill>
                  <a:prstClr val="black"/>
                </a:solidFill>
                <a:latin typeface="Century Gothic"/>
                <a:cs typeface="Century Gothic"/>
              </a:rPr>
              <a:t>Packet. Please </a:t>
            </a:r>
            <a:r>
              <a:rPr lang="en-US" sz="1500" dirty="0">
                <a:solidFill>
                  <a:prstClr val="black"/>
                </a:solidFill>
                <a:latin typeface="Century Gothic"/>
                <a:cs typeface="Century Gothic"/>
              </a:rPr>
              <a:t>do so as soon as possible! Once you have joined our class, you will be able to check your child’s progress at anytime of the day. </a:t>
            </a:r>
            <a:r>
              <a:rPr lang="en-US" sz="1500" dirty="0" smtClean="0">
                <a:solidFill>
                  <a:prstClr val="black"/>
                </a:solidFill>
                <a:latin typeface="Century Gothic"/>
                <a:cs typeface="Century Gothic"/>
              </a:rPr>
              <a:t> </a:t>
            </a:r>
            <a:r>
              <a:rPr lang="en-US" sz="1500" dirty="0">
                <a:solidFill>
                  <a:prstClr val="black"/>
                </a:solidFill>
                <a:latin typeface="Century Gothic"/>
                <a:cs typeface="Century Gothic"/>
              </a:rPr>
              <a:t>Another great feature of Class Dojo is the ability for me to send messages to parents. It is a great communication tool and is a great way for you to stay informed on </a:t>
            </a:r>
            <a:r>
              <a:rPr lang="en-US" sz="1500" dirty="0" smtClean="0">
                <a:solidFill>
                  <a:prstClr val="black"/>
                </a:solidFill>
                <a:latin typeface="Century Gothic"/>
                <a:cs typeface="Century Gothic"/>
              </a:rPr>
              <a:t>your </a:t>
            </a:r>
            <a:r>
              <a:rPr lang="en-US" sz="1500" smtClean="0">
                <a:solidFill>
                  <a:prstClr val="black"/>
                </a:solidFill>
                <a:latin typeface="Century Gothic"/>
                <a:cs typeface="Century Gothic"/>
              </a:rPr>
              <a:t>child’s progress. </a:t>
            </a:r>
            <a:endParaRPr lang="en-US" sz="1500" dirty="0">
              <a:solidFill>
                <a:prstClr val="black"/>
              </a:solidFill>
              <a:latin typeface="Century Gothic"/>
              <a:cs typeface="Century Gothic"/>
            </a:endParaRPr>
          </a:p>
          <a:p>
            <a:pPr defTabSz="509233"/>
            <a:r>
              <a:rPr lang="en-US" sz="1500" dirty="0">
                <a:solidFill>
                  <a:prstClr val="black"/>
                </a:solidFill>
                <a:latin typeface="Century Gothic"/>
                <a:cs typeface="Century Gothic"/>
              </a:rPr>
              <a:t> </a:t>
            </a:r>
          </a:p>
          <a:p>
            <a:pPr defTabSz="509233"/>
            <a:r>
              <a:rPr lang="en-US" sz="1500" dirty="0" smtClean="0">
                <a:solidFill>
                  <a:prstClr val="black"/>
                </a:solidFill>
                <a:latin typeface="Century Gothic"/>
                <a:cs typeface="Century Gothic"/>
              </a:rPr>
              <a:t>	Please </a:t>
            </a:r>
            <a:r>
              <a:rPr lang="en-US" sz="1500" dirty="0">
                <a:solidFill>
                  <a:prstClr val="black"/>
                </a:solidFill>
                <a:latin typeface="Century Gothic"/>
                <a:cs typeface="Century Gothic"/>
              </a:rPr>
              <a:t>let me know if you have any questions. I am looking forward to using this great </a:t>
            </a:r>
            <a:r>
              <a:rPr lang="en-US" sz="1500" dirty="0" smtClean="0">
                <a:solidFill>
                  <a:prstClr val="black"/>
                </a:solidFill>
                <a:latin typeface="Century Gothic"/>
                <a:cs typeface="Century Gothic"/>
              </a:rPr>
              <a:t>resource to communicate with you. </a:t>
            </a:r>
            <a:endParaRPr lang="en-US" sz="1500" dirty="0">
              <a:solidFill>
                <a:prstClr val="black"/>
              </a:solidFill>
              <a:latin typeface="Century Gothic"/>
              <a:cs typeface="Century Gothic"/>
            </a:endParaRPr>
          </a:p>
          <a:p>
            <a:pPr defTabSz="509233"/>
            <a:endParaRPr lang="en-US" sz="1500" dirty="0">
              <a:solidFill>
                <a:prstClr val="black"/>
              </a:solidFill>
              <a:latin typeface="Century Gothic"/>
              <a:cs typeface="Century Gothic"/>
            </a:endParaRPr>
          </a:p>
          <a:p>
            <a:pPr defTabSz="509233"/>
            <a:r>
              <a:rPr lang="en-US" sz="1500" dirty="0">
                <a:solidFill>
                  <a:prstClr val="black"/>
                </a:solidFill>
                <a:latin typeface="Century Gothic"/>
                <a:cs typeface="Century Gothic"/>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1500" dirty="0">
                <a:solidFill>
                  <a:prstClr val="black"/>
                </a:solidFill>
              </a:rPr>
              <a:t> </a:t>
            </a:r>
          </a:p>
          <a:p>
            <a:pPr defTabSz="509233"/>
            <a:r>
              <a:rPr lang="en-US" sz="2000" dirty="0">
                <a:solidFill>
                  <a:prstClr val="black"/>
                </a:solidFill>
              </a:rPr>
              <a:t> </a:t>
            </a:r>
          </a:p>
          <a:p>
            <a:pPr defTabSz="509233"/>
            <a:r>
              <a:rPr lang="en-US" sz="2000" dirty="0">
                <a:solidFill>
                  <a:prstClr val="black"/>
                </a:solidFill>
              </a:rPr>
              <a:t> </a:t>
            </a:r>
          </a:p>
        </p:txBody>
      </p:sp>
      <p:sp>
        <p:nvSpPr>
          <p:cNvPr id="6" name="Rectangle 5"/>
          <p:cNvSpPr/>
          <p:nvPr/>
        </p:nvSpPr>
        <p:spPr>
          <a:xfrm>
            <a:off x="287108" y="1919100"/>
            <a:ext cx="8416807" cy="523178"/>
          </a:xfrm>
          <a:prstGeom prst="rect">
            <a:avLst/>
          </a:prstGeom>
        </p:spPr>
        <p:txBody>
          <a:bodyPr wrap="square" lIns="91398" tIns="45699" rIns="91398" bIns="45699">
            <a:spAutoFit/>
          </a:bodyPr>
          <a:lstStyle/>
          <a:p>
            <a:pPr algn="ctr" defTabSz="509233"/>
            <a:r>
              <a:rPr lang="en-US" sz="2800" b="1" dirty="0" smtClean="0">
                <a:ln w="28575" cmpd="sng">
                  <a:noFill/>
                </a:ln>
                <a:solidFill>
                  <a:prstClr val="black"/>
                </a:solidFill>
                <a:latin typeface="SkipLegDay"/>
                <a:ea typeface="Century Gothic" charset="0"/>
                <a:cs typeface="Century Gothic" charset="0"/>
              </a:rPr>
              <a:t>ABOUT CLASS DOJO</a:t>
            </a:r>
            <a:endParaRPr lang="en-US" sz="2800" b="1" dirty="0">
              <a:ln w="28575" cmpd="sng">
                <a:noFill/>
              </a:ln>
              <a:solidFill>
                <a:prstClr val="black"/>
              </a:solidFill>
              <a:latin typeface="SkipLegDay"/>
              <a:ea typeface="Century Gothic" charset="0"/>
              <a:cs typeface="Century Gothic" charset="0"/>
            </a:endParaRPr>
          </a:p>
        </p:txBody>
      </p:sp>
    </p:spTree>
    <p:extLst>
      <p:ext uri="{BB962C8B-B14F-4D97-AF65-F5344CB8AC3E}">
        <p14:creationId xmlns:p14="http://schemas.microsoft.com/office/powerpoint/2010/main" val="40379138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 y="0"/>
            <a:ext cx="9078700" cy="6858000"/>
          </a:xfrm>
          <a:prstGeom prst="rect">
            <a:avLst/>
          </a:prstGeom>
        </p:spPr>
      </p:pic>
      <p:sp>
        <p:nvSpPr>
          <p:cNvPr id="5" name="TextBox 4"/>
          <p:cNvSpPr txBox="1"/>
          <p:nvPr/>
        </p:nvSpPr>
        <p:spPr>
          <a:xfrm>
            <a:off x="351587" y="200724"/>
            <a:ext cx="8504002" cy="1107996"/>
          </a:xfrm>
          <a:prstGeom prst="rect">
            <a:avLst/>
          </a:prstGeom>
          <a:noFill/>
        </p:spPr>
        <p:txBody>
          <a:bodyPr wrap="square" rtlCol="0">
            <a:spAutoFit/>
          </a:bodyPr>
          <a:lstStyle/>
          <a:p>
            <a:pPr algn="ctr"/>
            <a:r>
              <a:rPr lang="en-US" sz="6600" b="1" dirty="0" smtClean="0">
                <a:latin typeface="SkipLegDay"/>
                <a:ea typeface="Century Gothic" charset="0"/>
                <a:cs typeface="Century Gothic" charset="0"/>
              </a:rPr>
              <a:t>Before you Go</a:t>
            </a:r>
            <a:r>
              <a:rPr lang="is-IS" sz="6600" b="1" dirty="0" smtClean="0">
                <a:latin typeface="SkipLegDay"/>
                <a:ea typeface="Century Gothic" charset="0"/>
                <a:cs typeface="Century Gothic" charset="0"/>
              </a:rPr>
              <a:t>…</a:t>
            </a:r>
            <a:r>
              <a:rPr lang="en-US" sz="6600" b="1" dirty="0" smtClean="0">
                <a:latin typeface="SkipLegDay"/>
                <a:ea typeface="Century Gothic" charset="0"/>
                <a:cs typeface="Century Gothic" charset="0"/>
              </a:rPr>
              <a:t> </a:t>
            </a:r>
          </a:p>
        </p:txBody>
      </p:sp>
      <p:sp>
        <p:nvSpPr>
          <p:cNvPr id="7" name="TextBox 6"/>
          <p:cNvSpPr txBox="1"/>
          <p:nvPr/>
        </p:nvSpPr>
        <p:spPr>
          <a:xfrm>
            <a:off x="761067" y="1196808"/>
            <a:ext cx="7647284" cy="5139869"/>
          </a:xfrm>
          <a:prstGeom prst="rect">
            <a:avLst/>
          </a:prstGeom>
          <a:noFill/>
        </p:spPr>
        <p:txBody>
          <a:bodyPr wrap="square" rtlCol="0">
            <a:spAutoFit/>
          </a:bodyPr>
          <a:lstStyle/>
          <a:p>
            <a:pPr marL="285750" indent="-285750">
              <a:buFontTx/>
              <a:buChar char="•"/>
            </a:pPr>
            <a:r>
              <a:rPr lang="en-US" sz="1400" dirty="0" smtClean="0">
                <a:latin typeface="Century Gothic"/>
                <a:cs typeface="Century Gothic"/>
              </a:rPr>
              <a:t>SIGN IN on the clipboard by to door.</a:t>
            </a:r>
          </a:p>
          <a:p>
            <a:pPr marL="285750" indent="-285750">
              <a:buFontTx/>
              <a:buChar char="•"/>
            </a:pPr>
            <a:r>
              <a:rPr lang="en-US" sz="1400" dirty="0" smtClean="0">
                <a:latin typeface="Century Gothic"/>
                <a:cs typeface="Century Gothic"/>
              </a:rPr>
              <a:t>TAKE A PICTURE with your child and be sure to write your names on the dry erase board before you take your pic. Send the picture to me in the CLASS DOJO APP.</a:t>
            </a:r>
          </a:p>
          <a:p>
            <a:pPr marL="285750" indent="-285750">
              <a:buFontTx/>
              <a:buChar char="•"/>
            </a:pPr>
            <a:r>
              <a:rPr lang="en-US" sz="1400" dirty="0" smtClean="0">
                <a:latin typeface="Century Gothic"/>
                <a:cs typeface="Century Gothic"/>
              </a:rPr>
              <a:t>Take your child’s work packet with you and return the papers in the work packet.  I will use the work packet throughout the year to send home your child’s work. Work packets should be signed, and returned (with the papers included) ASAP. </a:t>
            </a:r>
          </a:p>
          <a:p>
            <a:pPr marL="285750" indent="-285750">
              <a:buFontTx/>
              <a:buChar char="•"/>
            </a:pPr>
            <a:r>
              <a:rPr lang="en-US" sz="1400" b="1" dirty="0" smtClean="0">
                <a:solidFill>
                  <a:schemeClr val="accent3">
                    <a:lumMod val="75000"/>
                  </a:schemeClr>
                </a:solidFill>
                <a:latin typeface="Century Gothic"/>
                <a:cs typeface="Century Gothic"/>
              </a:rPr>
              <a:t>YOU HAVE HOMEWORK!!!</a:t>
            </a:r>
            <a:r>
              <a:rPr lang="en-US" sz="1400" dirty="0" smtClean="0">
                <a:solidFill>
                  <a:schemeClr val="accent3">
                    <a:lumMod val="75000"/>
                  </a:schemeClr>
                </a:solidFill>
                <a:latin typeface="Century Gothic"/>
                <a:cs typeface="Century Gothic"/>
              </a:rPr>
              <a:t> </a:t>
            </a:r>
            <a:r>
              <a:rPr lang="en-US" sz="1400" dirty="0" smtClean="0">
                <a:latin typeface="Century Gothic"/>
                <a:cs typeface="Century Gothic"/>
              </a:rPr>
              <a:t>Please use the blank white cardstock paper in the work packet to make a scrapbook page of your child and family. Please keep all pictures and items 2-dimentional and keep items on the page.  They will be put into page protectors and used as a class family album for us to get to know your child and your family. </a:t>
            </a:r>
          </a:p>
          <a:p>
            <a:pPr marL="285750" indent="-285750">
              <a:buFontTx/>
              <a:buChar char="•"/>
            </a:pPr>
            <a:r>
              <a:rPr lang="en-US" sz="1400" dirty="0" smtClean="0">
                <a:solidFill>
                  <a:srgbClr val="FF0000"/>
                </a:solidFill>
                <a:latin typeface="Century Gothic"/>
                <a:cs typeface="Century Gothic"/>
              </a:rPr>
              <a:t>********DID YOU INDICATE HOW YOUR CHILD WILL BE DISMISSED FROM SCHOOL??*********** PLEASE SEE THE FORM NEXT TO THE SIGN IN SHEET. PLEASE BE SURE TO INDICATE IF YOUR CHILD WILL BE DISMISSED DIFFERENTLY AFTER THE FIRST DAY OF SCHOOL. </a:t>
            </a:r>
            <a:endParaRPr lang="en-US" sz="1400" dirty="0">
              <a:solidFill>
                <a:srgbClr val="FF0000"/>
              </a:solidFill>
              <a:latin typeface="Century Gothic"/>
              <a:cs typeface="Century Gothic"/>
            </a:endParaRPr>
          </a:p>
          <a:p>
            <a:pPr marL="285750" indent="-285750">
              <a:buFontTx/>
              <a:buChar char="•"/>
            </a:pPr>
            <a:r>
              <a:rPr lang="en-US" sz="1400" dirty="0" smtClean="0">
                <a:latin typeface="Century Gothic"/>
                <a:cs typeface="Century Gothic"/>
              </a:rPr>
              <a:t>Any other questions or concerns that you have about your child starting school can be addressed by contacting me through the CLASS DOJO App or email. </a:t>
            </a:r>
          </a:p>
          <a:p>
            <a:endParaRPr lang="en-US" dirty="0" smtClean="0"/>
          </a:p>
          <a:p>
            <a:r>
              <a:rPr lang="en-US" b="1" dirty="0" smtClean="0">
                <a:solidFill>
                  <a:srgbClr val="B02FFF"/>
                </a:solidFill>
                <a:latin typeface="SkipLegDay"/>
              </a:rPr>
              <a:t>I AM SO EXCITED TO WORK WITH YOU AS A PARTNER IN YOUR CHILD’S EDUCATION AND TO GET TO KNOW YOUR CHILD! WE ARE GOING TO HAVE A GREAT YEAR!!!</a:t>
            </a:r>
          </a:p>
          <a:p>
            <a:endParaRPr lang="en-US" dirty="0"/>
          </a:p>
        </p:txBody>
      </p:sp>
    </p:spTree>
    <p:extLst>
      <p:ext uri="{BB962C8B-B14F-4D97-AF65-F5344CB8AC3E}">
        <p14:creationId xmlns:p14="http://schemas.microsoft.com/office/powerpoint/2010/main" val="4262114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194</TotalTime>
  <Words>1161</Words>
  <Application>Microsoft Macintosh PowerPoint</Application>
  <PresentationFormat>On-screen Show (4:3)</PresentationFormat>
  <Paragraphs>80</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Waveform</vt:lpstr>
      <vt:lpstr>Document</vt:lpstr>
      <vt:lpstr>Welcome to  Mrs. Morrissey’s Kindergarten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dc:creator>
  <cp:lastModifiedBy>Melissa</cp:lastModifiedBy>
  <cp:revision>11</cp:revision>
  <dcterms:created xsi:type="dcterms:W3CDTF">2018-08-04T21:42:00Z</dcterms:created>
  <dcterms:modified xsi:type="dcterms:W3CDTF">2018-08-08T03:03:04Z</dcterms:modified>
</cp:coreProperties>
</file>